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C9"/>
    <a:srgbClr val="FFCABD"/>
    <a:srgbClr val="FFA48F"/>
    <a:srgbClr val="FF9966"/>
    <a:srgbClr val="FF0000"/>
    <a:srgbClr val="009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95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73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1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46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36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13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15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6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35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1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F189-8EA8-4970-A7F4-9B8F016046F5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4DB8-E01C-4768-A801-858F2660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6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/>
          <p:nvPr/>
        </p:nvSpPr>
        <p:spPr>
          <a:xfrm>
            <a:off x="685883" y="7270196"/>
            <a:ext cx="1783080" cy="688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Mittlerer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Bildungsabschluss /</a:t>
            </a:r>
          </a:p>
          <a:p>
            <a:pPr algn="ctr">
              <a:spcAft>
                <a:spcPts val="0"/>
              </a:spcAft>
            </a:pP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Realschule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5" name="Gruppieren 94"/>
          <p:cNvGrpSpPr/>
          <p:nvPr/>
        </p:nvGrpSpPr>
        <p:grpSpPr>
          <a:xfrm>
            <a:off x="1866439" y="3431706"/>
            <a:ext cx="3589020" cy="1263582"/>
            <a:chOff x="850338" y="3540539"/>
            <a:chExt cx="3589020" cy="1337589"/>
          </a:xfrm>
        </p:grpSpPr>
        <p:sp>
          <p:nvSpPr>
            <p:cNvPr id="11" name="Textfeld 13"/>
            <p:cNvSpPr txBox="1"/>
            <p:nvPr/>
          </p:nvSpPr>
          <p:spPr>
            <a:xfrm>
              <a:off x="850338" y="3540540"/>
              <a:ext cx="1653540" cy="13375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92D05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Blockpraktika</a:t>
              </a:r>
              <a:r>
                <a:rPr lang="de-DE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(Unter- und Oberkurspraktika) innerhalb der schulischen Phasen </a:t>
              </a:r>
              <a:r>
                <a:rPr lang="de-DE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</a:t>
              </a:r>
              <a:r>
                <a:rPr lang="de-DE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Bewerbung beim Jugendamt möglich (wird vergütet)</a:t>
              </a:r>
            </a:p>
          </p:txBody>
        </p:sp>
        <p:sp>
          <p:nvSpPr>
            <p:cNvPr id="9" name="Textfeld 11"/>
            <p:cNvSpPr txBox="1"/>
            <p:nvPr/>
          </p:nvSpPr>
          <p:spPr>
            <a:xfrm>
              <a:off x="2793438" y="3540539"/>
              <a:ext cx="1645920" cy="1335625"/>
            </a:xfrm>
            <a:prstGeom prst="rect">
              <a:avLst/>
            </a:prstGeom>
            <a:solidFill>
              <a:srgbClr val="FFD3C9"/>
            </a:solidFill>
            <a:ln w="28575">
              <a:solidFill>
                <a:srgbClr val="FF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Vollzeit:</a:t>
              </a:r>
            </a:p>
            <a:p>
              <a:pPr algn="ctr">
                <a:spcAft>
                  <a:spcPts val="0"/>
                </a:spcAft>
              </a:pPr>
              <a:r>
                <a:rPr lang="de-DE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Klassische </a:t>
              </a:r>
              <a:r>
                <a:rPr lang="de-DE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Ausbildung </a:t>
              </a:r>
              <a:r>
                <a:rPr lang="de-DE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Fachschule </a:t>
              </a:r>
              <a:endParaRPr lang="de-DE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Dauer</a:t>
              </a:r>
              <a:r>
                <a:rPr lang="de-DE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</a:t>
              </a:r>
              <a:r>
                <a:rPr lang="de-DE" sz="11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 Jahre</a:t>
              </a:r>
            </a:p>
            <a:p>
              <a:pPr algn="ctr">
                <a:spcAft>
                  <a:spcPts val="0"/>
                </a:spcAft>
              </a:pPr>
              <a:r>
                <a:rPr lang="de-DE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(ohne </a:t>
              </a:r>
              <a:r>
                <a:rPr lang="de-DE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</a:t>
              </a:r>
              <a:r>
                <a:rPr lang="de-DE" sz="11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ergütung)</a:t>
              </a:r>
              <a:endPara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feld 14"/>
          <p:cNvSpPr txBox="1"/>
          <p:nvPr/>
        </p:nvSpPr>
        <p:spPr>
          <a:xfrm>
            <a:off x="701123" y="2057345"/>
            <a:ext cx="5913120" cy="7772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 </a:t>
            </a:r>
            <a:r>
              <a:rPr lang="de-DE" b="1" dirty="0"/>
              <a:t>Berufspraktikum / Anerkennungsjahr beim Jugendamt</a:t>
            </a:r>
          </a:p>
          <a:p>
            <a:r>
              <a:rPr lang="de-DE" dirty="0"/>
              <a:t>Dauer: 1 Jahr in </a:t>
            </a:r>
            <a:r>
              <a:rPr lang="de-DE" dirty="0" smtClean="0"/>
              <a:t>Vollzeit</a:t>
            </a:r>
            <a:endParaRPr lang="de-DE" dirty="0"/>
          </a:p>
          <a:p>
            <a:r>
              <a:rPr lang="de-DE" dirty="0"/>
              <a:t>(wird vergütet)</a:t>
            </a:r>
          </a:p>
        </p:txBody>
      </p:sp>
      <p:sp>
        <p:nvSpPr>
          <p:cNvPr id="18" name="Textfeld 35"/>
          <p:cNvSpPr txBox="1"/>
          <p:nvPr/>
        </p:nvSpPr>
        <p:spPr>
          <a:xfrm>
            <a:off x="685883" y="934323"/>
            <a:ext cx="5947410" cy="7175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9EE3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z="1600" b="1" dirty="0"/>
              <a:t> Staatliche Anerkennung als </a:t>
            </a:r>
            <a:r>
              <a:rPr lang="de-DE" sz="1600" b="1" dirty="0" smtClean="0"/>
              <a:t>Jugend- und Heimerzieher*in</a:t>
            </a:r>
            <a:endParaRPr lang="de-DE" sz="1600" b="1" dirty="0"/>
          </a:p>
        </p:txBody>
      </p:sp>
      <p:cxnSp>
        <p:nvCxnSpPr>
          <p:cNvPr id="21" name="Gewinkelter Verbinder 20"/>
          <p:cNvCxnSpPr/>
          <p:nvPr/>
        </p:nvCxnSpPr>
        <p:spPr>
          <a:xfrm rot="5400000" flipH="1" flipV="1">
            <a:off x="2200709" y="4176624"/>
            <a:ext cx="840955" cy="2087526"/>
          </a:xfrm>
          <a:prstGeom prst="bentConnector3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509169" y="3905552"/>
            <a:ext cx="46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erade Verbindung mit Pfeil 36"/>
          <p:cNvCxnSpPr>
            <a:stCxn id="4" idx="0"/>
          </p:cNvCxnSpPr>
          <p:nvPr/>
        </p:nvCxnSpPr>
        <p:spPr>
          <a:xfrm flipV="1">
            <a:off x="1577423" y="6543834"/>
            <a:ext cx="0" cy="726362"/>
          </a:xfrm>
          <a:prstGeom prst="straightConnector1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1728571" y="3323687"/>
            <a:ext cx="3862332" cy="1476222"/>
          </a:xfrm>
          <a:prstGeom prst="rect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e-DE" sz="12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winkelter Verbinder 22"/>
          <p:cNvCxnSpPr>
            <a:stCxn id="71" idx="0"/>
            <a:endCxn id="38" idx="2"/>
          </p:cNvCxnSpPr>
          <p:nvPr/>
        </p:nvCxnSpPr>
        <p:spPr>
          <a:xfrm rot="16200000" flipV="1">
            <a:off x="3759251" y="4700395"/>
            <a:ext cx="840954" cy="1039981"/>
          </a:xfrm>
          <a:prstGeom prst="bentConnector3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38" idx="0"/>
            <a:endCxn id="12" idx="2"/>
          </p:cNvCxnSpPr>
          <p:nvPr/>
        </p:nvCxnSpPr>
        <p:spPr>
          <a:xfrm flipH="1" flipV="1">
            <a:off x="3657683" y="2834585"/>
            <a:ext cx="2054" cy="489102"/>
          </a:xfrm>
          <a:prstGeom prst="straightConnector1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12" idx="0"/>
          </p:cNvCxnSpPr>
          <p:nvPr/>
        </p:nvCxnSpPr>
        <p:spPr>
          <a:xfrm flipV="1">
            <a:off x="3657683" y="1650131"/>
            <a:ext cx="7266" cy="407214"/>
          </a:xfrm>
          <a:prstGeom prst="straightConnector1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2"/>
          <p:cNvSpPr txBox="1"/>
          <p:nvPr/>
        </p:nvSpPr>
        <p:spPr>
          <a:xfrm>
            <a:off x="3880648" y="7270196"/>
            <a:ext cx="1652836" cy="677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Abitur /</a:t>
            </a:r>
          </a:p>
          <a:p>
            <a:pPr algn="ctr">
              <a:spcAft>
                <a:spcPts val="0"/>
              </a:spcAft>
            </a:pP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Fachhochschulreife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2766143" y="5640863"/>
            <a:ext cx="3867149" cy="88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Vorp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raktikum 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einer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stationären Einrichtung im Bereich Hilfen zur Erziehung</a:t>
            </a:r>
          </a:p>
          <a:p>
            <a:pPr algn="ctr"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Dauer: 6 Wochen</a:t>
            </a:r>
            <a:endParaRPr lang="de-DE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wird vergütet)</a:t>
            </a:r>
          </a:p>
        </p:txBody>
      </p:sp>
      <p:sp>
        <p:nvSpPr>
          <p:cNvPr id="84" name="Rechteck 83"/>
          <p:cNvSpPr/>
          <p:nvPr/>
        </p:nvSpPr>
        <p:spPr>
          <a:xfrm rot="16200000">
            <a:off x="60779" y="7434783"/>
            <a:ext cx="688974" cy="35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9EE3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Bildungs-abschluss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 rot="16200000">
            <a:off x="-42084" y="5908313"/>
            <a:ext cx="894700" cy="35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9EE3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Voraus-</a:t>
            </a:r>
          </a:p>
          <a:p>
            <a:pPr algn="ctr"/>
            <a:r>
              <a:rPr lang="de-DE" sz="8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setzungen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 rot="16200000">
            <a:off x="-966659" y="3249372"/>
            <a:ext cx="2743852" cy="3597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9EE3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Ausbildungsumfang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 rot="16200000">
            <a:off x="46499" y="1113190"/>
            <a:ext cx="717534" cy="3597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9EE3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Abschluss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Gewinkelter Verbinder 90"/>
          <p:cNvCxnSpPr/>
          <p:nvPr/>
        </p:nvCxnSpPr>
        <p:spPr>
          <a:xfrm rot="16200000" flipV="1">
            <a:off x="4331638" y="6894768"/>
            <a:ext cx="743508" cy="7348"/>
          </a:xfrm>
          <a:prstGeom prst="bentConnector3">
            <a:avLst/>
          </a:prstGeom>
          <a:ln w="28575">
            <a:solidFill>
              <a:srgbClr val="009EE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1"/>
          <p:cNvSpPr txBox="1"/>
          <p:nvPr/>
        </p:nvSpPr>
        <p:spPr>
          <a:xfrm>
            <a:off x="225366" y="8706725"/>
            <a:ext cx="1617534" cy="246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Praxiseinsatz beim Jugendamt</a:t>
            </a:r>
            <a:endParaRPr lang="de-DE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4"/>
          <p:cNvSpPr txBox="1"/>
          <p:nvPr/>
        </p:nvSpPr>
        <p:spPr>
          <a:xfrm>
            <a:off x="704553" y="5669216"/>
            <a:ext cx="1749790" cy="854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1-jähriges Vorpraktikum</a:t>
            </a:r>
            <a:endParaRPr lang="de-DE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de-DE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Dauer: 1 Jahr </a:t>
            </a:r>
          </a:p>
          <a:p>
            <a:pPr algn="ctr">
              <a:spcAft>
                <a:spcPts val="0"/>
              </a:spcAft>
            </a:pPr>
            <a:r>
              <a:rPr lang="de-DE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(wird vergütet)</a:t>
            </a:r>
          </a:p>
        </p:txBody>
      </p:sp>
      <p:sp>
        <p:nvSpPr>
          <p:cNvPr id="35" name="Textfeld 1"/>
          <p:cNvSpPr txBox="1"/>
          <p:nvPr/>
        </p:nvSpPr>
        <p:spPr>
          <a:xfrm>
            <a:off x="225366" y="8425989"/>
            <a:ext cx="1617534" cy="252385"/>
          </a:xfrm>
          <a:prstGeom prst="rect">
            <a:avLst/>
          </a:prstGeom>
          <a:solidFill>
            <a:srgbClr val="FFD3C9"/>
          </a:solidFill>
          <a:ln w="285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Besuch der Fachschule für Jugend- und Heimerziehung</a:t>
            </a:r>
            <a:endParaRPr lang="de-DE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1521" y="8210545"/>
            <a:ext cx="641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Legende: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66653"/>
              </p:ext>
            </p:extLst>
          </p:nvPr>
        </p:nvGraphicFramePr>
        <p:xfrm>
          <a:off x="252662" y="231759"/>
          <a:ext cx="6605338" cy="609600"/>
        </p:xfrm>
        <a:graphic>
          <a:graphicData uri="http://schemas.openxmlformats.org/drawingml/2006/table">
            <a:tbl>
              <a:tblPr/>
              <a:tblGrid>
                <a:gridCol w="4046383">
                  <a:extLst>
                    <a:ext uri="{9D8B030D-6E8A-4147-A177-3AD203B41FA5}">
                      <a16:colId xmlns:a16="http://schemas.microsoft.com/office/drawing/2014/main" val="368634220"/>
                    </a:ext>
                  </a:extLst>
                </a:gridCol>
                <a:gridCol w="2558955">
                  <a:extLst>
                    <a:ext uri="{9D8B030D-6E8A-4147-A177-3AD203B41FA5}">
                      <a16:colId xmlns:a16="http://schemas.microsoft.com/office/drawing/2014/main" val="308390046"/>
                    </a:ext>
                  </a:extLst>
                </a:gridCol>
              </a:tblGrid>
              <a:tr h="591752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800" dirty="0">
                          <a:effectLst/>
                          <a:latin typeface="Frutiger 45 Light" panose="020B05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Landeshauptstadt Stuttgart</a:t>
                      </a:r>
                      <a:endParaRPr lang="de-DE" sz="1000" dirty="0">
                        <a:effectLst/>
                        <a:latin typeface="Frutiger 45 Light" panose="020B05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800" b="1" dirty="0">
                          <a:effectLst/>
                          <a:latin typeface="Frutiger 45 Light" panose="020B05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Jugendamt</a:t>
                      </a:r>
                      <a:endParaRPr lang="de-DE" sz="1000" dirty="0">
                        <a:effectLst/>
                        <a:latin typeface="Frutiger 45 Light" panose="020B05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0" dirty="0">
                          <a:effectLst/>
                          <a:latin typeface="Stuttgart-Amt" panose="020B06030503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de-DE" sz="1000" dirty="0">
                        <a:effectLst/>
                        <a:latin typeface="Frutiger 45 Light" panose="020B05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03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47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Bildschirmpräsentation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Frutiger 45 Light</vt:lpstr>
      <vt:lpstr>Stuttgart-Amt</vt:lpstr>
      <vt:lpstr>Times New Roman</vt:lpstr>
      <vt:lpstr>Wingdings</vt:lpstr>
      <vt:lpstr>Office</vt:lpstr>
      <vt:lpstr>PowerPoint-Präsentation</vt:lpstr>
    </vt:vector>
  </TitlesOfParts>
  <Company>Landeshauptstadt Stuttgart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Seiferling</dc:creator>
  <cp:lastModifiedBy>Fabian Aigner</cp:lastModifiedBy>
  <cp:revision>14</cp:revision>
  <cp:lastPrinted>2021-08-11T12:43:52Z</cp:lastPrinted>
  <dcterms:created xsi:type="dcterms:W3CDTF">2021-07-18T13:45:58Z</dcterms:created>
  <dcterms:modified xsi:type="dcterms:W3CDTF">2021-08-16T07:57:03Z</dcterms:modified>
</cp:coreProperties>
</file>